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80" r:id="rId4"/>
    <p:sldMasterId id="2147483792" r:id="rId5"/>
  </p:sldMasterIdLst>
  <p:sldIdLst>
    <p:sldId id="256" r:id="rId6"/>
    <p:sldId id="257" r:id="rId7"/>
    <p:sldId id="258" r:id="rId8"/>
    <p:sldId id="259" r:id="rId9"/>
    <p:sldId id="260" r:id="rId10"/>
    <p:sldId id="261" r:id="rId11"/>
    <p:sldId id="265" r:id="rId12"/>
    <p:sldId id="262" r:id="rId13"/>
    <p:sldId id="263" r:id="rId14"/>
    <p:sldId id="266" r:id="rId15"/>
    <p:sldId id="267" r:id="rId16"/>
    <p:sldId id="268" r:id="rId17"/>
    <p:sldId id="271" r:id="rId18"/>
    <p:sldId id="270" r:id="rId1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221572-A9E8-4185-A0AC-F459F962EAFC}" type="datetimeFigureOut">
              <a:rPr lang="id-ID" smtClean="0"/>
              <a:t>27/09/2026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221572-A9E8-4185-A0AC-F459F962EAFC}" type="datetimeFigureOut">
              <a:rPr lang="id-ID" smtClean="0"/>
              <a:t>27/09/2026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21572-A9E8-4185-A0AC-F459F962EAFC}" type="datetimeFigureOut">
              <a:rPr lang="id-ID" smtClean="0"/>
              <a:t>27/09/2026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D221572-A9E8-4185-A0AC-F459F962EAFC}" type="datetimeFigureOut">
              <a:rPr lang="id-ID" smtClean="0"/>
              <a:t>27/09/2026</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BDD5148-A511-45D0-8F46-7BA9B0EA2FB8}" type="slidenum">
              <a:rPr lang="id-ID" smtClean="0"/>
              <a:t>‹#›</a:t>
            </a:fld>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D221572-A9E8-4185-A0AC-F459F962EAFC}" type="datetimeFigureOut">
              <a:rPr lang="id-ID" smtClean="0"/>
              <a:t>27/09/2026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D221572-A9E8-4185-A0AC-F459F962EAFC}" type="datetimeFigureOut">
              <a:rPr lang="id-ID" smtClean="0"/>
              <a:t>27/09/2026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21572-A9E8-4185-A0AC-F459F962EAFC}" type="datetimeFigureOut">
              <a:rPr lang="id-ID" smtClean="0"/>
              <a:t>27/09/2026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BDD5148-A511-45D0-8F46-7BA9B0EA2FB8}" type="slidenum">
              <a:rPr lang="id-ID" smtClean="0"/>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5D221572-A9E8-4185-A0AC-F459F962EAFC}" type="datetimeFigureOut">
              <a:rPr lang="id-ID" smtClean="0"/>
              <a:t>27/09/2026</a:t>
            </a:fld>
            <a:endParaRPr lang="id-ID"/>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id-ID"/>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5BDD5148-A511-45D0-8F46-7BA9B0EA2FB8}" type="slidenum">
              <a:rPr lang="id-ID" smtClean="0"/>
              <a:t>‹#›</a:t>
            </a:fld>
            <a:endParaRPr lang="id-ID"/>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221572-A9E8-4185-A0AC-F459F962EAFC}" type="datetimeFigureOut">
              <a:rPr lang="id-ID" smtClean="0"/>
              <a:t>27/09/2026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221572-A9E8-4185-A0AC-F459F962EAFC}" type="datetimeFigureOut">
              <a:rPr lang="id-ID" smtClean="0"/>
              <a:t>27/09/2026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21572-A9E8-4185-A0AC-F459F962EAFC}" type="datetimeFigureOut">
              <a:rPr lang="id-ID" smtClean="0"/>
              <a:t>27/09/2026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id-ID"/>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472720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850727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466087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22321753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5D221572-A9E8-4185-A0AC-F459F962EAFC}" type="datetimeFigureOut">
              <a:rPr lang="id-ID" smtClean="0"/>
              <a:t>27/09/2026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3801890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5D221572-A9E8-4185-A0AC-F459F962EAFC}" type="datetimeFigureOut">
              <a:rPr lang="id-ID" smtClean="0"/>
              <a:t>27/09/2026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13663043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21572-A9E8-4185-A0AC-F459F962EAFC}" type="datetimeFigureOut">
              <a:rPr lang="id-ID" smtClean="0"/>
              <a:t>27/09/2026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24003976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15405649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13242837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11492316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23157631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a:t>Click to edit Master title style</a:t>
            </a:r>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9" name="Date Placeholder 18"/>
          <p:cNvSpPr>
            <a:spLocks noGrp="1"/>
          </p:cNvSpPr>
          <p:nvPr>
            <p:ph type="dt" sz="half" idx="10"/>
          </p:nvPr>
        </p:nvSpPr>
        <p:spPr/>
        <p:txBody>
          <a:bodyPr/>
          <a:lstStyle/>
          <a:p>
            <a:fld id="{5D221572-A9E8-4185-A0AC-F459F962EAFC}" type="datetimeFigureOut">
              <a:rPr lang="id-ID" smtClean="0"/>
              <a:t>27/09/2026</a:t>
            </a:fld>
            <a:endParaRPr lang="id-ID"/>
          </a:p>
        </p:txBody>
      </p:sp>
      <p:sp>
        <p:nvSpPr>
          <p:cNvPr id="8" name="Footer Placeholder 7"/>
          <p:cNvSpPr>
            <a:spLocks noGrp="1"/>
          </p:cNvSpPr>
          <p:nvPr>
            <p:ph type="ftr" sz="quarter" idx="11"/>
          </p:nvPr>
        </p:nvSpPr>
        <p:spPr/>
        <p:txBody>
          <a:bodyPr/>
          <a:lstStyle/>
          <a:p>
            <a:endParaRPr lang="id-ID"/>
          </a:p>
        </p:txBody>
      </p:sp>
      <p:sp>
        <p:nvSpPr>
          <p:cNvPr id="11" name="Slide Number Placeholder 10"/>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a:t>Click to edit Master title style</a:t>
            </a:r>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a:t>Click to edit Master title style</a:t>
            </a:r>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D221572-A9E8-4185-A0AC-F459F962EAFC}" type="datetimeFigureOut">
              <a:rPr lang="id-ID" smtClean="0"/>
              <a:t>27/09/2026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5D221572-A9E8-4185-A0AC-F459F962EAFC}" type="datetimeFigureOut">
              <a:rPr lang="id-ID" smtClean="0"/>
              <a:t>27/09/2026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5D221572-A9E8-4185-A0AC-F459F962EAFC}" type="datetimeFigureOut">
              <a:rPr lang="id-ID" smtClean="0"/>
              <a:t>27/09/2026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a:t>Click to edit Master title style</a:t>
            </a:r>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a:t>Click to edit Master title style</a:t>
            </a:r>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221572-A9E8-4185-A0AC-F459F962EAFC}" type="datetimeFigureOut">
              <a:rPr lang="id-ID" smtClean="0"/>
              <a:t>27/09/2026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a:t>Click icon to add picture</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27/09/2026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5D221572-A9E8-4185-A0AC-F459F962EAFC}" type="datetimeFigureOut">
              <a:rPr lang="id-ID" smtClean="0"/>
              <a:t>27/09/2026</a:t>
            </a:fld>
            <a:endParaRPr lang="id-ID"/>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id-ID"/>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BDD5148-A511-45D0-8F46-7BA9B0EA2FB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D221572-A9E8-4185-A0AC-F459F962EAFC}" type="datetimeFigureOut">
              <a:rPr lang="id-ID" smtClean="0"/>
              <a:t>27/09/2026</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BDD5148-A511-45D0-8F46-7BA9B0EA2FB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D221572-A9E8-4185-A0AC-F459F962EAFC}" type="datetimeFigureOut">
              <a:rPr lang="id-ID" smtClean="0"/>
              <a:t>27/09/2026</a:t>
            </a:fld>
            <a:endParaRPr lang="id-ID"/>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id-ID"/>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BDD5148-A511-45D0-8F46-7BA9B0EA2FB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21572-A9E8-4185-A0AC-F459F962EAFC}" type="datetimeFigureOut">
              <a:rPr lang="id-ID" smtClean="0"/>
              <a:t>27/09/2026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DD5148-A511-45D0-8F46-7BA9B0EA2FB8}" type="slidenum">
              <a:rPr lang="id-ID" smtClean="0"/>
              <a:t>‹#›</a:t>
            </a:fld>
            <a:endParaRPr lang="id-ID"/>
          </a:p>
        </p:txBody>
      </p:sp>
    </p:spTree>
    <p:extLst>
      <p:ext uri="{BB962C8B-B14F-4D97-AF65-F5344CB8AC3E}">
        <p14:creationId xmlns:p14="http://schemas.microsoft.com/office/powerpoint/2010/main" val="148393826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a:t>Click to edit Master title style</a:t>
            </a:r>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D221572-A9E8-4185-A0AC-F459F962EAFC}" type="datetimeFigureOut">
              <a:rPr lang="id-ID" smtClean="0"/>
              <a:t>27/09/2026</a:t>
            </a:fld>
            <a:endParaRPr lang="id-ID"/>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d-ID"/>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BDD5148-A511-45D0-8F46-7BA9B0EA2FB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2612750" y="5517232"/>
            <a:ext cx="3706744" cy="639762"/>
          </a:xfrm>
        </p:spPr>
        <p:txBody>
          <a:bodyPr/>
          <a:lstStyle/>
          <a:p>
            <a:r>
              <a:rPr lang="id-ID" dirty="0"/>
              <a:t>Maryati Rahayu, SE, MM</a:t>
            </a:r>
          </a:p>
        </p:txBody>
      </p:sp>
      <p:pic>
        <p:nvPicPr>
          <p:cNvPr id="9"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691680" y="1916832"/>
            <a:ext cx="1800200" cy="1751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6"/>
          <p:cNvSpPr>
            <a:spLocks noGrp="1"/>
          </p:cNvSpPr>
          <p:nvPr>
            <p:ph type="body" sz="quarter" idx="3"/>
          </p:nvPr>
        </p:nvSpPr>
        <p:spPr>
          <a:xfrm>
            <a:off x="4644008" y="1988840"/>
            <a:ext cx="3346704" cy="639762"/>
          </a:xfrm>
        </p:spPr>
        <p:txBody>
          <a:bodyPr/>
          <a:lstStyle/>
          <a:p>
            <a:pPr algn="l"/>
            <a:r>
              <a:rPr lang="id-ID" sz="4000" dirty="0">
                <a:solidFill>
                  <a:srgbClr val="7030A0"/>
                </a:solidFill>
              </a:rPr>
              <a:t>Materi :</a:t>
            </a:r>
          </a:p>
        </p:txBody>
      </p:sp>
      <p:sp>
        <p:nvSpPr>
          <p:cNvPr id="8" name="Content Placeholder 7"/>
          <p:cNvSpPr>
            <a:spLocks noGrp="1"/>
          </p:cNvSpPr>
          <p:nvPr>
            <p:ph sz="quarter" idx="4"/>
          </p:nvPr>
        </p:nvSpPr>
        <p:spPr>
          <a:xfrm>
            <a:off x="4644008" y="3068960"/>
            <a:ext cx="3960440" cy="1751414"/>
          </a:xfrm>
        </p:spPr>
        <p:txBody>
          <a:bodyPr>
            <a:normAutofit/>
          </a:bodyPr>
          <a:lstStyle/>
          <a:p>
            <a:r>
              <a:rPr lang="id-ID" sz="3200" dirty="0">
                <a:solidFill>
                  <a:srgbClr val="FF0000"/>
                </a:solidFill>
              </a:rPr>
              <a:t>Kas Kecil</a:t>
            </a:r>
          </a:p>
          <a:p>
            <a:r>
              <a:rPr lang="id-ID" sz="3200" dirty="0">
                <a:solidFill>
                  <a:srgbClr val="FF0000"/>
                </a:solidFill>
              </a:rPr>
              <a:t>Rekonsiliasi Bank</a:t>
            </a:r>
          </a:p>
        </p:txBody>
      </p:sp>
      <p:sp>
        <p:nvSpPr>
          <p:cNvPr id="4" name="Title 3"/>
          <p:cNvSpPr>
            <a:spLocks noGrp="1"/>
          </p:cNvSpPr>
          <p:nvPr>
            <p:ph type="title"/>
          </p:nvPr>
        </p:nvSpPr>
        <p:spPr>
          <a:xfrm>
            <a:off x="457200" y="273050"/>
            <a:ext cx="8147248" cy="1139726"/>
          </a:xfrm>
        </p:spPr>
        <p:style>
          <a:lnRef idx="2">
            <a:schemeClr val="dk1"/>
          </a:lnRef>
          <a:fillRef idx="1">
            <a:schemeClr val="lt1"/>
          </a:fillRef>
          <a:effectRef idx="0">
            <a:schemeClr val="dk1"/>
          </a:effectRef>
          <a:fontRef idx="minor">
            <a:schemeClr val="dk1"/>
          </a:fontRef>
        </p:style>
        <p:txBody>
          <a:bodyPr/>
          <a:lstStyle/>
          <a:p>
            <a:pPr marL="0" indent="0" algn="ctr">
              <a:lnSpc>
                <a:spcPct val="150000"/>
              </a:lnSpc>
              <a:buNone/>
            </a:pPr>
            <a:r>
              <a:rPr lang="id-ID" dirty="0">
                <a:latin typeface="Baskerville Old Face" pitchFamily="18" charset="0"/>
              </a:rPr>
              <a:t>Akuntansi Keuangan </a:t>
            </a:r>
            <a:br>
              <a:rPr lang="id-ID" dirty="0">
                <a:latin typeface="Baskerville Old Face" pitchFamily="18" charset="0"/>
              </a:rPr>
            </a:br>
            <a:endParaRPr lang="id-ID" dirty="0">
              <a:latin typeface="Baskerville Old Face" pitchFamily="18" charset="0"/>
            </a:endParaRPr>
          </a:p>
        </p:txBody>
      </p:sp>
    </p:spTree>
    <p:extLst>
      <p:ext uri="{BB962C8B-B14F-4D97-AF65-F5344CB8AC3E}">
        <p14:creationId xmlns:p14="http://schemas.microsoft.com/office/powerpoint/2010/main" val="63541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908720"/>
            <a:ext cx="8435280" cy="5688632"/>
          </a:xfrm>
          <a:ln>
            <a:solidFill>
              <a:srgbClr val="C00000"/>
            </a:solidFill>
          </a:ln>
        </p:spPr>
        <p:txBody>
          <a:bodyPr>
            <a:normAutofit fontScale="62500" lnSpcReduction="20000"/>
          </a:bodyPr>
          <a:lstStyle/>
          <a:p>
            <a:pPr marL="109728" indent="0" algn="just">
              <a:buNone/>
            </a:pPr>
            <a:r>
              <a:rPr lang="id-ID" dirty="0"/>
              <a:t>Kas adalah aset  yang   paling bersifat lancar (likuid) , dalam arti paling sering berubah. Kas juga merupakan alat tukar yang dimilik perusahaan dan siap  digunakan dalam transaksi setiap kali dibutuhkan.kas  adalah semua  alat pertukaran yang siap digunakan setiap saat, seperti :</a:t>
            </a:r>
          </a:p>
          <a:p>
            <a:pPr lvl="0"/>
            <a:r>
              <a:rPr lang="id-ID" dirty="0"/>
              <a:t>Uang kertas</a:t>
            </a:r>
          </a:p>
          <a:p>
            <a:pPr lvl="0"/>
            <a:r>
              <a:rPr lang="id-ID" dirty="0"/>
              <a:t>Uang logam </a:t>
            </a:r>
          </a:p>
          <a:p>
            <a:pPr lvl="0"/>
            <a:r>
              <a:rPr lang="id-ID" dirty="0"/>
              <a:t>Cek kontan yang belum disetorkan. Cek adalah perintah tertulis nasabah  kepada  bank untuk menarik  dana sejumlah tertentu atas namanya atau atas unjuk. Cek kontan berarti cek yang diterima perusahaan dari lain dan siap  dicarikan ,tetapi sampai dengan tanggal neraca 	belum dicairkan oleh perusahaan </a:t>
            </a:r>
          </a:p>
          <a:p>
            <a:pPr lvl="0"/>
            <a:r>
              <a:rPr lang="id-ID" dirty="0"/>
              <a:t>Simpanan  giro. Simpanan  giro adalah saldo rekening giro milik perusahaan  yang dapat dgunakan secara bebas untuk membiaya kegiatan usaha </a:t>
            </a:r>
          </a:p>
          <a:p>
            <a:pPr lvl="0"/>
            <a:r>
              <a:rPr lang="id-ID" dirty="0"/>
              <a:t>Cek perjalanan. Cek perjalanan  (traveler’s cbeque) adalah alat pembayaran  semacam cek yang diciptakan untuk orang  yang berpergian dan dapat diuangkan pada kantor bank yang mengeluarkan atau pihak yang ditunjukan .Cek perjalanan dapat dibayar oleh perusahaan yang mengeluarkan dan dijual dengan angka nominal  tertentu  serta dijamin dari kehilangan atau pencurian . </a:t>
            </a:r>
          </a:p>
          <a:p>
            <a:pPr lvl="0"/>
            <a:r>
              <a:rPr lang="id-ID" dirty="0"/>
              <a:t>Bank  Draft . Bank draft  adalah  wesel atau surat berharga yang berisi  perintah tidak bersyarat   dari bank penerbit draft tersebut  kepada pihak lainnya (tetarik ) untuk membayar sejumlah uang kepada seseorang  atau orang yang ditunjukan  pada waktu yang  telah ditentukan </a:t>
            </a:r>
          </a:p>
          <a:p>
            <a:r>
              <a:rPr lang="id-ID" dirty="0"/>
              <a:t> </a:t>
            </a:r>
          </a:p>
          <a:p>
            <a:endParaRPr lang="id-ID" dirty="0"/>
          </a:p>
        </p:txBody>
      </p:sp>
      <p:sp>
        <p:nvSpPr>
          <p:cNvPr id="7" name="Title 6"/>
          <p:cNvSpPr>
            <a:spLocks noGrp="1"/>
          </p:cNvSpPr>
          <p:nvPr>
            <p:ph type="title"/>
          </p:nvPr>
        </p:nvSpPr>
        <p:spPr>
          <a:xfrm>
            <a:off x="755576" y="116632"/>
            <a:ext cx="7941568" cy="864096"/>
          </a:xfrm>
        </p:spPr>
        <p:txBody>
          <a:bodyPr/>
          <a:lstStyle/>
          <a:p>
            <a:pPr algn="ctr"/>
            <a:r>
              <a:rPr lang="id-ID" dirty="0">
                <a:solidFill>
                  <a:srgbClr val="C00000"/>
                </a:solidFill>
                <a:latin typeface="Baskerville Old Face" pitchFamily="18" charset="0"/>
              </a:rPr>
              <a:t>Kas</a:t>
            </a:r>
          </a:p>
        </p:txBody>
      </p:sp>
    </p:spTree>
    <p:extLst>
      <p:ext uri="{BB962C8B-B14F-4D97-AF65-F5344CB8AC3E}">
        <p14:creationId xmlns:p14="http://schemas.microsoft.com/office/powerpoint/2010/main" val="2024586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052736"/>
            <a:ext cx="8640960" cy="5256584"/>
          </a:xfrm>
        </p:spPr>
        <p:txBody>
          <a:bodyPr>
            <a:normAutofit fontScale="70000" lnSpcReduction="20000"/>
          </a:bodyPr>
          <a:lstStyle/>
          <a:p>
            <a:pPr marL="109728" indent="0" algn="just">
              <a:buNone/>
            </a:pPr>
            <a:r>
              <a:rPr lang="id-ID" dirty="0"/>
              <a:t>Setara kas adalah investasi yang bersifat likuid, berjangkau pendek , dan yang dengan cepat dapat dijadikan kas  dalam jumlah  tertentu   tanpa  menghadapi risiko perubahaan nilai yang signifikan.Terdapat  beberapa  aset  yang  tidak dapat  dikategorikan sebagai kas , walapun memiliki kemiripan  fungsi  dengan  kas  . </a:t>
            </a:r>
            <a:r>
              <a:rPr lang="id-ID" b="1" i="1" dirty="0"/>
              <a:t>Beberapa aset yang tidak  termasuk dalam kriteria kas</a:t>
            </a:r>
            <a:r>
              <a:rPr lang="id-ID" dirty="0"/>
              <a:t> , baik menurut akuntansi maupun perpajakan  adalah :</a:t>
            </a:r>
          </a:p>
          <a:p>
            <a:pPr lvl="0"/>
            <a:r>
              <a:rPr lang="id-ID" dirty="0"/>
              <a:t>Deposito  yang jatuh temponya lebih dari tiga bulan atau akan diperpanjang (rollver)</a:t>
            </a:r>
          </a:p>
          <a:p>
            <a:pPr lvl="0"/>
            <a:r>
              <a:rPr lang="id-ID" dirty="0"/>
              <a:t>Perangko dan materai</a:t>
            </a:r>
          </a:p>
          <a:p>
            <a:pPr lvl="0"/>
            <a:r>
              <a:rPr lang="id-ID" dirty="0"/>
              <a:t>Kas bon atau  uang muka</a:t>
            </a:r>
          </a:p>
          <a:p>
            <a:pPr lvl="0"/>
            <a:r>
              <a:rPr lang="id-ID" dirty="0"/>
              <a:t>Cek kosong. Cek kosong atau blank cbeque  merupakan cek yang dananya tidak tersedia dalam rekening giro atau dana yang tersedia dalam rekening giro tersebut  tidak sebesar nilai yang  harus ditarik  sehingga  tidak cukup dananya</a:t>
            </a:r>
          </a:p>
          <a:p>
            <a:pPr lvl="0"/>
            <a:r>
              <a:rPr lang="id-ID" dirty="0"/>
              <a:t>Giro mundur. Bilyet  giro adalah surta perintah  dari nasabah kepada  bank yang mengelola  rekening giro nasabah  untuk  memindahbukukan  sejumlah  uang  dari  rekening  yang  bersangkutan  kepada  pihak penerima  yang  disebut  namanya atau nomor rekening  pada bank  yang sama atau bank lain.</a:t>
            </a:r>
          </a:p>
          <a:p>
            <a:endParaRPr lang="id-ID" dirty="0"/>
          </a:p>
          <a:p>
            <a:endParaRPr lang="id-ID" dirty="0"/>
          </a:p>
        </p:txBody>
      </p:sp>
      <p:sp>
        <p:nvSpPr>
          <p:cNvPr id="3" name="Title 2"/>
          <p:cNvSpPr>
            <a:spLocks noGrp="1"/>
          </p:cNvSpPr>
          <p:nvPr>
            <p:ph type="title"/>
          </p:nvPr>
        </p:nvSpPr>
        <p:spPr>
          <a:xfrm>
            <a:off x="755576" y="11266"/>
            <a:ext cx="7941568" cy="969462"/>
          </a:xfrm>
        </p:spPr>
        <p:txBody>
          <a:bodyPr>
            <a:normAutofit/>
          </a:bodyPr>
          <a:lstStyle/>
          <a:p>
            <a:pPr algn="ctr"/>
            <a:r>
              <a:rPr lang="id-ID" sz="3600" dirty="0">
                <a:solidFill>
                  <a:srgbClr val="002060"/>
                </a:solidFill>
              </a:rPr>
              <a:t>Setara Kas</a:t>
            </a:r>
          </a:p>
        </p:txBody>
      </p:sp>
    </p:spTree>
    <p:extLst>
      <p:ext uri="{BB962C8B-B14F-4D97-AF65-F5344CB8AC3E}">
        <p14:creationId xmlns:p14="http://schemas.microsoft.com/office/powerpoint/2010/main" val="42794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68760"/>
            <a:ext cx="8229600" cy="4738531"/>
          </a:xfrm>
        </p:spPr>
        <p:txBody>
          <a:bodyPr>
            <a:normAutofit fontScale="85000" lnSpcReduction="20000"/>
          </a:bodyPr>
          <a:lstStyle/>
          <a:p>
            <a:pPr marL="109728" indent="0" algn="just">
              <a:buNone/>
            </a:pPr>
            <a:r>
              <a:rPr lang="id-ID" dirty="0"/>
              <a:t>Kas kecil adalah uang  tunai yang  disediakan  perusahaan  untuk membayar  pengeluaran-pengeluaran  yang  jumlahnya relative kecil , rutin, dan tidak  ekonomis bial dibayar  dengan cek atau giro. Pengeluaran –pengeluaran yang jumlahnya relative kecil dan sering terjadi serta tidak  praktis  jika dibayar  dengan ce atau giro meliputi pembayaran untuk : </a:t>
            </a:r>
          </a:p>
          <a:p>
            <a:pPr lvl="0"/>
            <a:r>
              <a:rPr lang="id-ID" dirty="0"/>
              <a:t>Biaya tiket tol</a:t>
            </a:r>
          </a:p>
          <a:p>
            <a:pPr lvl="0"/>
            <a:r>
              <a:rPr lang="id-ID" dirty="0"/>
              <a:t>Biaya  parkir kendaraan </a:t>
            </a:r>
          </a:p>
          <a:p>
            <a:pPr lvl="0"/>
            <a:r>
              <a:rPr lang="id-ID" dirty="0"/>
              <a:t>Biaya  tambal ban dan menambah angin  ban kendaraan</a:t>
            </a:r>
          </a:p>
          <a:p>
            <a:pPr lvl="0"/>
            <a:r>
              <a:rPr lang="id-ID" dirty="0"/>
              <a:t>Biaya perbaikan kecil bangunan kantor</a:t>
            </a:r>
          </a:p>
          <a:p>
            <a:pPr lvl="0"/>
            <a:r>
              <a:rPr lang="id-ID" dirty="0"/>
              <a:t>Biaya  bahan bakar kendaran </a:t>
            </a:r>
          </a:p>
          <a:p>
            <a:pPr lvl="0"/>
            <a:r>
              <a:rPr lang="id-ID" dirty="0"/>
              <a:t>Biaya reparasi  komputer  dan printer</a:t>
            </a:r>
          </a:p>
          <a:p>
            <a:pPr lvl="0"/>
            <a:r>
              <a:rPr lang="id-ID" dirty="0"/>
              <a:t>Dan lain-lain</a:t>
            </a:r>
          </a:p>
          <a:p>
            <a:endParaRPr lang="id-ID" dirty="0"/>
          </a:p>
        </p:txBody>
      </p:sp>
      <p:sp>
        <p:nvSpPr>
          <p:cNvPr id="3" name="Title 2"/>
          <p:cNvSpPr>
            <a:spLocks noGrp="1"/>
          </p:cNvSpPr>
          <p:nvPr>
            <p:ph type="title"/>
          </p:nvPr>
        </p:nvSpPr>
        <p:spPr>
          <a:xfrm>
            <a:off x="395536" y="188640"/>
            <a:ext cx="8229600" cy="850106"/>
          </a:xfrm>
        </p:spPr>
        <p:txBody>
          <a:bodyPr>
            <a:normAutofit/>
          </a:bodyPr>
          <a:lstStyle/>
          <a:p>
            <a:pPr algn="ctr"/>
            <a:r>
              <a:rPr lang="id-ID" sz="3600" dirty="0">
                <a:solidFill>
                  <a:srgbClr val="C00000"/>
                </a:solidFill>
              </a:rPr>
              <a:t>Kas Kecil</a:t>
            </a:r>
          </a:p>
        </p:txBody>
      </p:sp>
    </p:spTree>
    <p:extLst>
      <p:ext uri="{BB962C8B-B14F-4D97-AF65-F5344CB8AC3E}">
        <p14:creationId xmlns:p14="http://schemas.microsoft.com/office/powerpoint/2010/main" val="4072796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600" y="620688"/>
            <a:ext cx="7024744" cy="648072"/>
          </a:xfrm>
        </p:spPr>
        <p:txBody>
          <a:bodyPr>
            <a:normAutofit/>
          </a:bodyPr>
          <a:lstStyle/>
          <a:p>
            <a:pPr algn="ctr"/>
            <a:r>
              <a:rPr lang="id-ID" sz="2800" b="1" dirty="0">
                <a:solidFill>
                  <a:srgbClr val="C00000"/>
                </a:solidFill>
                <a:latin typeface="Cambria" pitchFamily="18" charset="0"/>
              </a:rPr>
              <a:t>Metode Pencatatan Kas Kecil</a:t>
            </a:r>
          </a:p>
        </p:txBody>
      </p:sp>
      <p:sp>
        <p:nvSpPr>
          <p:cNvPr id="2" name="Content Placeholder 1"/>
          <p:cNvSpPr>
            <a:spLocks noGrp="1"/>
          </p:cNvSpPr>
          <p:nvPr>
            <p:ph idx="1"/>
          </p:nvPr>
        </p:nvSpPr>
        <p:spPr>
          <a:xfrm>
            <a:off x="1043492" y="1484784"/>
            <a:ext cx="7056900" cy="4347845"/>
          </a:xfrm>
        </p:spPr>
        <p:txBody>
          <a:bodyPr>
            <a:normAutofit/>
          </a:bodyPr>
          <a:lstStyle/>
          <a:p>
            <a:pPr marL="525780" lvl="0" indent="-457200" algn="just">
              <a:buAutoNum type="arabicPeriod"/>
            </a:pPr>
            <a:r>
              <a:rPr lang="id-ID" b="1" dirty="0">
                <a:latin typeface="Cambria" pitchFamily="18" charset="0"/>
              </a:rPr>
              <a:t>Metode Imprest (Dana Tetap)</a:t>
            </a:r>
          </a:p>
          <a:p>
            <a:pPr marL="68580" lvl="0" indent="0" algn="just">
              <a:buNone/>
            </a:pPr>
            <a:endParaRPr lang="id-ID" dirty="0">
              <a:latin typeface="Cambria" pitchFamily="18" charset="0"/>
            </a:endParaRPr>
          </a:p>
          <a:p>
            <a:pPr marL="68580" indent="0" algn="just">
              <a:buNone/>
            </a:pPr>
            <a:r>
              <a:rPr lang="id-ID" sz="2000" dirty="0">
                <a:latin typeface="Cambria" pitchFamily="18" charset="0"/>
              </a:rPr>
              <a:t>Metode  ini  adalah  penisian dan pengendalian  kas kecil  dimana  jumlah kas kecil selalu tetap dari waktu  ke waktu ,karena  pengisian  kembali kas kecil  akan selalu  sama  dengan  jumlah  yang  telah   dikeluarkan .Penggunaan  kas kecil  yang dicatat  dengan metode imprest  tidak memerlukan   pencatatan  ( ayat  jurnal )  atas  setiap  transaksi  yang terjadi , bukti – bukti  transaksi  dikumpulkan , dan pada saat  pengisian  kembali  , kas kecil  diisi kembali  berdasarkan  jumlah  pada keseluruhan  bukti  transaksi tersebut.</a:t>
            </a:r>
          </a:p>
          <a:p>
            <a:pPr algn="just"/>
            <a:endParaRPr lang="id-ID" dirty="0">
              <a:latin typeface="Cambria" pitchFamily="18" charset="0"/>
            </a:endParaRPr>
          </a:p>
        </p:txBody>
      </p:sp>
    </p:spTree>
    <p:extLst>
      <p:ext uri="{BB962C8B-B14F-4D97-AF65-F5344CB8AC3E}">
        <p14:creationId xmlns:p14="http://schemas.microsoft.com/office/powerpoint/2010/main" val="106239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04664"/>
            <a:ext cx="7024744" cy="792088"/>
          </a:xfrm>
        </p:spPr>
        <p:txBody>
          <a:bodyPr>
            <a:normAutofit/>
          </a:bodyPr>
          <a:lstStyle/>
          <a:p>
            <a:pPr algn="ctr"/>
            <a:r>
              <a:rPr lang="id-ID" sz="2800" b="1" dirty="0">
                <a:solidFill>
                  <a:srgbClr val="C00000"/>
                </a:solidFill>
                <a:latin typeface="Cambria" pitchFamily="18" charset="0"/>
              </a:rPr>
              <a:t>Metode Pencatatan Kas Kecil (samb)</a:t>
            </a:r>
            <a:endParaRPr lang="id-ID" sz="2800" dirty="0"/>
          </a:p>
        </p:txBody>
      </p:sp>
      <p:sp>
        <p:nvSpPr>
          <p:cNvPr id="3" name="Content Placeholder 2"/>
          <p:cNvSpPr>
            <a:spLocks noGrp="1"/>
          </p:cNvSpPr>
          <p:nvPr>
            <p:ph idx="1"/>
          </p:nvPr>
        </p:nvSpPr>
        <p:spPr>
          <a:xfrm>
            <a:off x="755576" y="1340768"/>
            <a:ext cx="7344816" cy="4752528"/>
          </a:xfrm>
        </p:spPr>
        <p:txBody>
          <a:bodyPr>
            <a:normAutofit fontScale="70000" lnSpcReduction="20000"/>
          </a:bodyPr>
          <a:lstStyle/>
          <a:p>
            <a:pPr marL="68580" lvl="0" indent="0">
              <a:buNone/>
            </a:pPr>
            <a:r>
              <a:rPr lang="id-ID" sz="3800" b="1" dirty="0">
                <a:latin typeface="Cambria" pitchFamily="18" charset="0"/>
              </a:rPr>
              <a:t>2.  Metode  fluktuasi (Dana Berubah)</a:t>
            </a:r>
            <a:endParaRPr lang="id-ID" sz="3800" dirty="0">
              <a:latin typeface="Cambria" pitchFamily="18" charset="0"/>
            </a:endParaRPr>
          </a:p>
          <a:p>
            <a:pPr marL="68580" indent="0">
              <a:buNone/>
            </a:pPr>
            <a:endParaRPr lang="id-ID" sz="2900" dirty="0">
              <a:latin typeface="Cambria" pitchFamily="18" charset="0"/>
            </a:endParaRPr>
          </a:p>
          <a:p>
            <a:pPr marL="68580" indent="0" algn="just">
              <a:buNone/>
            </a:pPr>
            <a:r>
              <a:rPr lang="id-ID" sz="2900" dirty="0">
                <a:latin typeface="Cambria" pitchFamily="18" charset="0"/>
              </a:rPr>
              <a:t>Metode ini adalah  metode pencatatan dan pengendalian  kas kecil , di mana  jumlah kas kecil akan selalu  berubah  karena pengisian kembali kas kecil  selalu sama dari waktu ke waktu. Pengolahan  kas kecil  dengan metode  fluktuasi  membuat saldo  kas kecil  sesaat setelah  pengisian   kembali  akan selalu  berbeda  dengan  saat pertama kali  diisi. Penggunaan  kas kecil  yang dicatat dengan metode  fluktuasi ini  akan  mengeluarkan  pencatatan  ( ayat jurnal)  atas setiap  transaksi terjadi. setiap pengeluaran   yang menggunakan kas  kecil harus  selalu dicatat  (dijurnal) berdasarkan  bukti   transaksi  yang ada satu  per-satu . bukti –bukti  transaksi  dikumpulkan , dan pada saat  pengisian  kembali , kas kecil  diisi kembali  berdasarkan jumlah  yang  sama  setiap  periodenya  ( kecuali  terjadi  perubahan  kebijakan  )  tanpa memperhatikan  </a:t>
            </a:r>
          </a:p>
          <a:p>
            <a:endParaRPr lang="id-ID" dirty="0"/>
          </a:p>
        </p:txBody>
      </p:sp>
    </p:spTree>
    <p:extLst>
      <p:ext uri="{BB962C8B-B14F-4D97-AF65-F5344CB8AC3E}">
        <p14:creationId xmlns:p14="http://schemas.microsoft.com/office/powerpoint/2010/main" val="1248802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283" y="771999"/>
            <a:ext cx="7704856" cy="5645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8584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48680"/>
            <a:ext cx="7024744" cy="1143000"/>
          </a:xfrm>
        </p:spPr>
        <p:txBody>
          <a:bodyPr>
            <a:normAutofit fontScale="90000"/>
          </a:bodyPr>
          <a:lstStyle/>
          <a:p>
            <a:pPr lvl="0"/>
            <a:r>
              <a:rPr lang="id-ID" b="1" dirty="0"/>
              <a:t>Selisih Kas</a:t>
            </a:r>
            <a:br>
              <a:rPr lang="id-ID" dirty="0"/>
            </a:br>
            <a:endParaRPr lang="id-ID" dirty="0"/>
          </a:p>
        </p:txBody>
      </p:sp>
      <p:sp>
        <p:nvSpPr>
          <p:cNvPr id="3" name="Content Placeholder 2"/>
          <p:cNvSpPr>
            <a:spLocks noGrp="1"/>
          </p:cNvSpPr>
          <p:nvPr>
            <p:ph idx="1"/>
          </p:nvPr>
        </p:nvSpPr>
        <p:spPr>
          <a:xfrm>
            <a:off x="611560" y="1484784"/>
            <a:ext cx="7848872" cy="5040560"/>
          </a:xfrm>
        </p:spPr>
        <p:txBody>
          <a:bodyPr>
            <a:noAutofit/>
          </a:bodyPr>
          <a:lstStyle/>
          <a:p>
            <a:pPr algn="just"/>
            <a:r>
              <a:rPr lang="id-ID" sz="2000" dirty="0">
                <a:latin typeface="Cambria" pitchFamily="18" charset="0"/>
              </a:rPr>
              <a:t>Kas merupakan aset  perusahaan  yang ukurannya  kecil tetapi nilai relatif  besar dibandingkan  dengan aset  lainnya yang dimiliki perusahaan. Karena itu , kas merupakan aset  perusahaan yang sangat mudah  diselewengkan.  Untuk  meminimalkan terjadinya kecurangan atas pengelolaan kas,  setiap perusahaan  secara berkala  harus melakukan </a:t>
            </a:r>
            <a:r>
              <a:rPr lang="id-ID" sz="2000" i="1" dirty="0">
                <a:latin typeface="Cambria" pitchFamily="18" charset="0"/>
              </a:rPr>
              <a:t> cash-opname</a:t>
            </a:r>
            <a:r>
              <a:rPr lang="id-ID" sz="2000" dirty="0">
                <a:latin typeface="Cambria" pitchFamily="18" charset="0"/>
              </a:rPr>
              <a:t>, yaitu menghitung  fisik kas (kecil)  dan  membandingkannya dengan saldo kas  (kecil)  yang ada di buku besar . </a:t>
            </a:r>
          </a:p>
          <a:p>
            <a:pPr algn="just"/>
            <a:r>
              <a:rPr lang="id-ID" sz="2000" dirty="0">
                <a:latin typeface="Cambria" pitchFamily="18" charset="0"/>
              </a:rPr>
              <a:t>Dalam proses </a:t>
            </a:r>
            <a:r>
              <a:rPr lang="id-ID" sz="2000" i="1" dirty="0">
                <a:latin typeface="Cambria" pitchFamily="18" charset="0"/>
              </a:rPr>
              <a:t>cash –opname   </a:t>
            </a:r>
            <a:r>
              <a:rPr lang="id-ID" sz="2000" dirty="0">
                <a:latin typeface="Cambria" pitchFamily="18" charset="0"/>
              </a:rPr>
              <a:t>itulah sering kali  ditemukan selisih kas , yaitu jumlah kas secara fisik tidak  sama  dengan  kas di buku besar. Perbedaan jumlah kas  tersebut dapat berupa selisih  kurang  mampu  selisih lebih. Selisih kurang  terjadi jika   jumlah kas  secara fisik  lebih kecil  dari jumlah  menurut buku besar , sedangkan  selisih  lebih  terjadi jika  jumlah kas secara fisik  lebih besar dari  jumlah  kas menurut buku besar.</a:t>
            </a:r>
          </a:p>
          <a:p>
            <a:endParaRPr lang="id-ID" sz="2000" dirty="0">
              <a:latin typeface="Cambria" pitchFamily="18" charset="0"/>
            </a:endParaRPr>
          </a:p>
        </p:txBody>
      </p:sp>
    </p:spTree>
    <p:extLst>
      <p:ext uri="{BB962C8B-B14F-4D97-AF65-F5344CB8AC3E}">
        <p14:creationId xmlns:p14="http://schemas.microsoft.com/office/powerpoint/2010/main" val="1363342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864096"/>
          </a:xfrm>
        </p:spPr>
        <p:style>
          <a:lnRef idx="1">
            <a:schemeClr val="accent3"/>
          </a:lnRef>
          <a:fillRef idx="2">
            <a:schemeClr val="accent3"/>
          </a:fillRef>
          <a:effectRef idx="1">
            <a:schemeClr val="accent3"/>
          </a:effectRef>
          <a:fontRef idx="minor">
            <a:schemeClr val="dk1"/>
          </a:fontRef>
        </p:style>
        <p:txBody>
          <a:bodyPr/>
          <a:lstStyle/>
          <a:p>
            <a:pPr algn="ctr"/>
            <a:r>
              <a:rPr lang="id-ID" b="1" dirty="0">
                <a:solidFill>
                  <a:srgbClr val="FF0066"/>
                </a:solidFill>
                <a:latin typeface="+mn-lt"/>
              </a:rPr>
              <a:t>Rekonsiliasi Bank</a:t>
            </a:r>
          </a:p>
        </p:txBody>
      </p:sp>
      <p:sp>
        <p:nvSpPr>
          <p:cNvPr id="3" name="Content Placeholder 2"/>
          <p:cNvSpPr>
            <a:spLocks noGrp="1"/>
          </p:cNvSpPr>
          <p:nvPr>
            <p:ph idx="1"/>
          </p:nvPr>
        </p:nvSpPr>
        <p:spPr>
          <a:xfrm>
            <a:off x="457200" y="1484784"/>
            <a:ext cx="8229600" cy="4839816"/>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marL="0" indent="0" algn="just">
              <a:buNone/>
            </a:pPr>
            <a:r>
              <a:rPr lang="id-ID" dirty="0"/>
              <a:t>Apabila setiap penerimaan uang ke bank dan pengeluaran uang menggunakan cek, maka rekening kas/bank akan dapat dibandingkan dengan laporan bank. Kegunaan rekonsiliasi adalah untuk mengecek ketelitian pencatatan dalam rekening kas dari catatan bank serta untuk mengetahui penerimaan atau pengeluaran yang sudah terjadi di bank tetapi belum dicatat oleh perusahaan.</a:t>
            </a:r>
          </a:p>
          <a:p>
            <a:pPr marL="0" indent="0">
              <a:buNone/>
            </a:pPr>
            <a:endParaRPr lang="id-ID" dirty="0"/>
          </a:p>
          <a:p>
            <a:pPr marL="0" indent="0">
              <a:buNone/>
            </a:pPr>
            <a:r>
              <a:rPr lang="id-ID" dirty="0"/>
              <a:t>Dalam menyusun rekonsiliasi Bank harus dituliskan :</a:t>
            </a:r>
          </a:p>
          <a:p>
            <a:pPr lvl="0">
              <a:buFont typeface="Courier New" pitchFamily="49" charset="0"/>
              <a:buChar char="o"/>
            </a:pPr>
            <a:r>
              <a:rPr lang="en-US" dirty="0" err="1"/>
              <a:t>Nama</a:t>
            </a:r>
            <a:r>
              <a:rPr lang="en-US" dirty="0"/>
              <a:t>  Perusahaan</a:t>
            </a:r>
            <a:endParaRPr lang="id-ID" dirty="0"/>
          </a:p>
          <a:p>
            <a:pPr lvl="0">
              <a:buFont typeface="Courier New" pitchFamily="49" charset="0"/>
              <a:buChar char="o"/>
            </a:pPr>
            <a:r>
              <a:rPr lang="en-US" dirty="0"/>
              <a:t>Kata “</a:t>
            </a:r>
            <a:r>
              <a:rPr lang="en-US" dirty="0" err="1"/>
              <a:t>Rekonsiliasi</a:t>
            </a:r>
            <a:r>
              <a:rPr lang="en-US" dirty="0"/>
              <a:t> Bank”</a:t>
            </a:r>
            <a:endParaRPr lang="id-ID" dirty="0"/>
          </a:p>
          <a:p>
            <a:pPr lvl="0">
              <a:buFont typeface="Courier New" pitchFamily="49" charset="0"/>
              <a:buChar char="o"/>
            </a:pPr>
            <a:r>
              <a:rPr lang="en-US" dirty="0" err="1"/>
              <a:t>Tanggal</a:t>
            </a:r>
            <a:r>
              <a:rPr lang="en-US" dirty="0"/>
              <a:t> </a:t>
            </a:r>
            <a:r>
              <a:rPr lang="en-US" dirty="0" err="1"/>
              <a:t>Penyusunan</a:t>
            </a:r>
            <a:endParaRPr lang="id-ID" dirty="0"/>
          </a:p>
          <a:p>
            <a:endParaRPr lang="id-ID" dirty="0"/>
          </a:p>
        </p:txBody>
      </p:sp>
    </p:spTree>
    <p:extLst>
      <p:ext uri="{BB962C8B-B14F-4D97-AF65-F5344CB8AC3E}">
        <p14:creationId xmlns:p14="http://schemas.microsoft.com/office/powerpoint/2010/main" val="3984641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id-ID" sz="4000" b="1" dirty="0">
                <a:solidFill>
                  <a:srgbClr val="00B050"/>
                </a:solidFill>
                <a:latin typeface="Cambria" pitchFamily="18" charset="0"/>
              </a:rPr>
              <a:t>Hal-hal yang menimbulkan perbedaan :</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marL="0" lvl="0" indent="0">
              <a:buNone/>
            </a:pPr>
            <a:r>
              <a:rPr lang="id-ID" sz="3200" b="1" dirty="0"/>
              <a:t>1.  Setoran Dalam  Perjalanan</a:t>
            </a:r>
          </a:p>
          <a:p>
            <a:pPr marL="0" indent="0" algn="just">
              <a:buNone/>
            </a:pPr>
            <a:r>
              <a:rPr lang="id-ID" sz="3200" dirty="0"/>
              <a:t>Setoran  dalam  perjalanan  ( </a:t>
            </a:r>
            <a:r>
              <a:rPr lang="id-ID" sz="3200" i="1" dirty="0"/>
              <a:t>cash in transit </a:t>
            </a:r>
            <a:r>
              <a:rPr lang="id-ID" sz="3200" dirty="0"/>
              <a:t>) adalah uang  yang telah diterima  perusahaan  tetapi  karena berbagi hal , pihak  bank belum  dapat  dikirimkan dalam diakui  sebagai setoran.</a:t>
            </a:r>
          </a:p>
          <a:p>
            <a:pPr marL="0" indent="0" algn="just">
              <a:buNone/>
            </a:pPr>
            <a:endParaRPr lang="id-ID" sz="3200" dirty="0"/>
          </a:p>
          <a:p>
            <a:pPr marL="0" lvl="0" indent="0" algn="just">
              <a:buNone/>
            </a:pPr>
            <a:r>
              <a:rPr lang="id-ID" sz="3200" b="1" dirty="0"/>
              <a:t>2.  Cek  yang  Beredar </a:t>
            </a:r>
          </a:p>
          <a:p>
            <a:pPr marL="0" indent="0" algn="just">
              <a:buNone/>
            </a:pPr>
            <a:r>
              <a:rPr lang="id-ID" sz="3200" dirty="0"/>
              <a:t>Cek yang   beredar  (outstanding cbeque) adalah  cek   yang  telah  dikeluarkan  dan diserahkan  perusahaan  untuk  membayar  sesuatu  dan  telah  diserahkan  kepada  pihak  yang berhak menerimanya  tetapi hingga  tanggal  laporan posisi keuangan  belum dicairkan  oleh  pemegangnya.</a:t>
            </a:r>
          </a:p>
          <a:p>
            <a:pPr marL="0" indent="0" algn="just">
              <a:buNone/>
            </a:pPr>
            <a:endParaRPr lang="id-ID" sz="3200" dirty="0"/>
          </a:p>
          <a:p>
            <a:pPr marL="0" lvl="0" indent="0" algn="just">
              <a:buNone/>
            </a:pPr>
            <a:r>
              <a:rPr lang="id-ID" sz="3200" b="1" dirty="0"/>
              <a:t>3   Cek  Kosong </a:t>
            </a:r>
          </a:p>
          <a:p>
            <a:pPr marL="0" indent="0" algn="just">
              <a:buNone/>
            </a:pPr>
            <a:r>
              <a:rPr lang="id-ID" sz="3200" dirty="0"/>
              <a:t>Cek  kosong  atau  </a:t>
            </a:r>
            <a:r>
              <a:rPr lang="id-ID" sz="3200" i="1" dirty="0"/>
              <a:t>blank cbeque  </a:t>
            </a:r>
            <a:r>
              <a:rPr lang="id-ID" sz="3200" dirty="0"/>
              <a:t>merupakan  cek yang dananya tidak  tersedia dalam rekening  giro  atau   dana yang  tersedia   dalam rekening   giro  tidak  sebesar   nilai  yang harus ditarik  sehingga  dananya  tidak mencukupi</a:t>
            </a:r>
          </a:p>
        </p:txBody>
      </p:sp>
    </p:spTree>
    <p:extLst>
      <p:ext uri="{BB962C8B-B14F-4D97-AF65-F5344CB8AC3E}">
        <p14:creationId xmlns:p14="http://schemas.microsoft.com/office/powerpoint/2010/main" val="4182711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style>
          <a:lnRef idx="3">
            <a:schemeClr val="lt1"/>
          </a:lnRef>
          <a:fillRef idx="1">
            <a:schemeClr val="accent1"/>
          </a:fillRef>
          <a:effectRef idx="1">
            <a:schemeClr val="accent1"/>
          </a:effectRef>
          <a:fontRef idx="minor">
            <a:schemeClr val="lt1"/>
          </a:fontRef>
        </p:style>
        <p:txBody>
          <a:bodyPr>
            <a:normAutofit/>
          </a:bodyPr>
          <a:lstStyle/>
          <a:p>
            <a:pPr algn="ctr"/>
            <a:r>
              <a:rPr lang="id-ID" sz="4000" dirty="0">
                <a:solidFill>
                  <a:schemeClr val="bg1"/>
                </a:solidFill>
              </a:rPr>
              <a:t>Sambungan :</a:t>
            </a:r>
          </a:p>
        </p:txBody>
      </p:sp>
      <p:sp>
        <p:nvSpPr>
          <p:cNvPr id="3" name="Content Placeholder 2"/>
          <p:cNvSpPr>
            <a:spLocks noGrp="1"/>
          </p:cNvSpPr>
          <p:nvPr>
            <p:ph idx="1"/>
          </p:nvPr>
        </p:nvSpPr>
        <p:spPr>
          <a:xfrm>
            <a:off x="457200" y="1484784"/>
            <a:ext cx="8229600" cy="4839816"/>
          </a:xfrm>
        </p:spPr>
        <p:style>
          <a:lnRef idx="1">
            <a:schemeClr val="accent3"/>
          </a:lnRef>
          <a:fillRef idx="2">
            <a:schemeClr val="accent3"/>
          </a:fillRef>
          <a:effectRef idx="1">
            <a:schemeClr val="accent3"/>
          </a:effectRef>
          <a:fontRef idx="minor">
            <a:schemeClr val="dk1"/>
          </a:fontRef>
        </p:style>
        <p:txBody>
          <a:bodyPr>
            <a:normAutofit fontScale="55000" lnSpcReduction="20000"/>
          </a:bodyPr>
          <a:lstStyle/>
          <a:p>
            <a:pPr marL="0" lvl="0" indent="0">
              <a:buNone/>
            </a:pPr>
            <a:r>
              <a:rPr lang="id-ID" b="1" dirty="0"/>
              <a:t>4.  Penagihan Oleh  Bank  yang  Belum   Diketahui  Oleh Perusahaan</a:t>
            </a:r>
          </a:p>
          <a:p>
            <a:pPr marL="0" indent="0">
              <a:buNone/>
            </a:pPr>
            <a:r>
              <a:rPr lang="id-ID" dirty="0"/>
              <a:t>Yaitu   jasa  penagihan tersebut biasannya  disebut  INKASO , yaitu sebuah layanan  bank  untuk penagihan  pembayaraan  atas   surat  berharga   kepada pihak ketiga  di  tempat  atau kota lain  di dalam negeri</a:t>
            </a:r>
          </a:p>
          <a:p>
            <a:pPr marL="0" indent="0">
              <a:buNone/>
            </a:pPr>
            <a:endParaRPr lang="id-ID" dirty="0"/>
          </a:p>
          <a:p>
            <a:pPr marL="0" lvl="0" indent="0">
              <a:buNone/>
            </a:pPr>
            <a:r>
              <a:rPr lang="id-ID" b="1" dirty="0"/>
              <a:t>5.  Jasa  Giro</a:t>
            </a:r>
          </a:p>
          <a:p>
            <a:pPr marL="0" indent="0">
              <a:buNone/>
            </a:pPr>
            <a:r>
              <a:rPr lang="id-ID" dirty="0"/>
              <a:t>Jasa giro  adalah  bunga yang diberikan  kepada nasabah  bank atas  simpanan  uanganya  di  rekening  giro  suatu  bank.</a:t>
            </a:r>
          </a:p>
          <a:p>
            <a:pPr marL="0" indent="0">
              <a:buNone/>
            </a:pPr>
            <a:endParaRPr lang="id-ID" dirty="0"/>
          </a:p>
          <a:p>
            <a:pPr marL="0" lvl="0" indent="0">
              <a:buNone/>
            </a:pPr>
            <a:r>
              <a:rPr lang="id-ID" b="1" dirty="0"/>
              <a:t>6.  Beban  Bunga  dan Administrasi</a:t>
            </a:r>
          </a:p>
          <a:p>
            <a:pPr marL="0" indent="0">
              <a:buNone/>
            </a:pPr>
            <a:r>
              <a:rPr lang="id-ID" dirty="0"/>
              <a:t>Beban  bunga  dan administrasi  perbankan  adalah  beban bunga  dan administrasi  yang  dikenakan  karena  menggunakan  fasilitas  perbankan tertentu.</a:t>
            </a:r>
          </a:p>
          <a:p>
            <a:pPr marL="0" lvl="0" indent="0">
              <a:buNone/>
            </a:pPr>
            <a:endParaRPr lang="id-ID" dirty="0"/>
          </a:p>
          <a:p>
            <a:pPr marL="0" lvl="0" indent="0">
              <a:buNone/>
            </a:pPr>
            <a:r>
              <a:rPr lang="id-ID" b="1" dirty="0"/>
              <a:t>7.  Kesalahan – kesalahan </a:t>
            </a:r>
          </a:p>
          <a:p>
            <a:pPr marL="0" indent="0">
              <a:buNone/>
            </a:pPr>
            <a:r>
              <a:rPr lang="id-ID" dirty="0"/>
              <a:t>Kesalahan –kesalahan adalah  berbagai kesalahan  yang mungkin  dilakukan  oleh  kedua  belah pihak, baik  perusahan maupun  pihak bank.</a:t>
            </a:r>
          </a:p>
          <a:p>
            <a:endParaRPr lang="id-ID" dirty="0"/>
          </a:p>
        </p:txBody>
      </p:sp>
    </p:spTree>
    <p:extLst>
      <p:ext uri="{BB962C8B-B14F-4D97-AF65-F5344CB8AC3E}">
        <p14:creationId xmlns:p14="http://schemas.microsoft.com/office/powerpoint/2010/main" val="3369854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id-ID" dirty="0"/>
              <a:t>Apabila rekonsiliasi Bank selesai disusun, maka agar saldo perkiraan Kas sesuai dengan yang sebenarnya, maka setiap jumlah yang mempengaruhi saldo perkiraan Kas (menambah/mengurang) harus dijurnal (ayat jurnal penyesuaian).</a:t>
            </a:r>
          </a:p>
          <a:p>
            <a:endParaRPr lang="id-ID" dirty="0"/>
          </a:p>
        </p:txBody>
      </p:sp>
    </p:spTree>
    <p:extLst>
      <p:ext uri="{BB962C8B-B14F-4D97-AF65-F5344CB8AC3E}">
        <p14:creationId xmlns:p14="http://schemas.microsoft.com/office/powerpoint/2010/main" val="475442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144" y="404664"/>
            <a:ext cx="8618336" cy="6120680"/>
          </a:xfrm>
          <a:prstGeom prst="rect">
            <a:avLst/>
          </a:prstGeom>
          <a:ln/>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4188363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79" y="1052736"/>
            <a:ext cx="5616625"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817982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184</TotalTime>
  <Words>1180</Words>
  <Application>Microsoft Office PowerPoint</Application>
  <PresentationFormat>On-screen Show (4:3)</PresentationFormat>
  <Paragraphs>70</Paragraphs>
  <Slides>14</Slides>
  <Notes>0</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14</vt:i4>
      </vt:variant>
    </vt:vector>
  </HeadingPairs>
  <TitlesOfParts>
    <vt:vector size="31" baseType="lpstr">
      <vt:lpstr>Arial</vt:lpstr>
      <vt:lpstr>Baskerville Old Face</vt:lpstr>
      <vt:lpstr>Calibri</vt:lpstr>
      <vt:lpstr>Cambria</vt:lpstr>
      <vt:lpstr>Century Gothic</vt:lpstr>
      <vt:lpstr>Courier New</vt:lpstr>
      <vt:lpstr>Georgia</vt:lpstr>
      <vt:lpstr>Lucida Sans Unicode</vt:lpstr>
      <vt:lpstr>Trebuchet MS</vt:lpstr>
      <vt:lpstr>Verdana</vt:lpstr>
      <vt:lpstr>Wingdings 2</vt:lpstr>
      <vt:lpstr>Wingdings 3</vt:lpstr>
      <vt:lpstr>Slipstream</vt:lpstr>
      <vt:lpstr>Concourse</vt:lpstr>
      <vt:lpstr>Austin</vt:lpstr>
      <vt:lpstr>Office Theme</vt:lpstr>
      <vt:lpstr>Aspect</vt:lpstr>
      <vt:lpstr>Akuntansi Keuangan  </vt:lpstr>
      <vt:lpstr>Kas</vt:lpstr>
      <vt:lpstr>Setara Kas</vt:lpstr>
      <vt:lpstr>Kas Kecil</vt:lpstr>
      <vt:lpstr>Metode Pencatatan Kas Kecil</vt:lpstr>
      <vt:lpstr>Metode Pencatatan Kas Kecil (samb)</vt:lpstr>
      <vt:lpstr>PowerPoint Presentation</vt:lpstr>
      <vt:lpstr>Selisih Kas </vt:lpstr>
      <vt:lpstr>Rekonsiliasi Bank</vt:lpstr>
      <vt:lpstr>Hal-hal yang menimbulkan perbedaan :</vt:lpstr>
      <vt:lpstr>Sambungan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Akuntansi Keuangan 1</dc:title>
  <dc:creator>USER</dc:creator>
  <cp:lastModifiedBy>ACER</cp:lastModifiedBy>
  <cp:revision>21</cp:revision>
  <dcterms:created xsi:type="dcterms:W3CDTF">2020-09-29T08:05:57Z</dcterms:created>
  <dcterms:modified xsi:type="dcterms:W3CDTF">2026-09-27T13:32:47Z</dcterms:modified>
</cp:coreProperties>
</file>